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6"/>
  </p:notesMasterIdLst>
  <p:sldIdLst>
    <p:sldId id="256" r:id="rId5"/>
  </p:sldIdLst>
  <p:sldSz cx="7562850" cy="10696575"/>
  <p:notesSz cx="10696575" cy="756285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4092F59-AFFA-B749-AA69-0CB202247CC0}" v="1" dt="2026-09-04T16:03:31.8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140" d="100"/>
          <a:sy n="140" d="100"/>
        </p:scale>
        <p:origin x="2080" y="-8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olomiia Kunytska" userId="268d1590-2bce-4335-a037-3a6b2086bee7" providerId="ADAL" clId="{C29DF620-2AC2-5E78-82A1-F67AE1FA981D}"/>
    <pc:docChg chg="modSld">
      <pc:chgData name="Solomiia Kunytska" userId="268d1590-2bce-4335-a037-3a6b2086bee7" providerId="ADAL" clId="{C29DF620-2AC2-5E78-82A1-F67AE1FA981D}" dt="2026-09-04T16:03:31.831" v="9"/>
      <pc:docMkLst>
        <pc:docMk/>
      </pc:docMkLst>
      <pc:sldChg chg="modSp mod">
        <pc:chgData name="Solomiia Kunytska" userId="268d1590-2bce-4335-a037-3a6b2086bee7" providerId="ADAL" clId="{C29DF620-2AC2-5E78-82A1-F67AE1FA981D}" dt="2026-09-04T16:03:31.831" v="9"/>
        <pc:sldMkLst>
          <pc:docMk/>
          <pc:sldMk cId="0" sldId="256"/>
        </pc:sldMkLst>
        <pc:spChg chg="mod">
          <ac:chgData name="Solomiia Kunytska" userId="268d1590-2bce-4335-a037-3a6b2086bee7" providerId="ADAL" clId="{C29DF620-2AC2-5E78-82A1-F67AE1FA981D}" dt="2026-09-04T16:03:31.831" v="9"/>
          <ac:spMkLst>
            <pc:docMk/>
            <pc:sldMk cId="0" sldId="256"/>
            <ac:spMk id="8" creationId="{00000000-0000-0000-0000-000000000000}"/>
          </ac:spMkLst>
        </pc:spChg>
        <pc:spChg chg="mod">
          <ac:chgData name="Solomiia Kunytska" userId="268d1590-2bce-4335-a037-3a6b2086bee7" providerId="ADAL" clId="{C29DF620-2AC2-5E78-82A1-F67AE1FA981D}" dt="2026-09-04T16:03:23.942" v="4" actId="1035"/>
          <ac:spMkLst>
            <pc:docMk/>
            <pc:sldMk cId="0" sldId="256"/>
            <ac:spMk id="22" creationId="{00000000-0000-0000-0000-000000000000}"/>
          </ac:spMkLst>
        </pc:spChg>
        <pc:spChg chg="mod">
          <ac:chgData name="Solomiia Kunytska" userId="268d1590-2bce-4335-a037-3a6b2086bee7" providerId="ADAL" clId="{C29DF620-2AC2-5E78-82A1-F67AE1FA981D}" dt="2026-09-04T16:03:23.942" v="4" actId="1035"/>
          <ac:spMkLst>
            <pc:docMk/>
            <pc:sldMk cId="0" sldId="256"/>
            <ac:spMk id="33" creationId="{00000000-0000-0000-0000-000000000000}"/>
          </ac:spMkLst>
        </pc:spChg>
        <pc:spChg chg="mod">
          <ac:chgData name="Solomiia Kunytska" userId="268d1590-2bce-4335-a037-3a6b2086bee7" providerId="ADAL" clId="{C29DF620-2AC2-5E78-82A1-F67AE1FA981D}" dt="2026-09-04T16:03:11.457" v="0" actId="20577"/>
          <ac:spMkLst>
            <pc:docMk/>
            <pc:sldMk cId="0" sldId="256"/>
            <ac:spMk id="42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18128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/>
          <p:cNvSpPr/>
          <p:nvPr/>
        </p:nvSpPr>
        <p:spPr>
          <a:xfrm>
            <a:off x="0" y="0"/>
            <a:ext cx="7559948" cy="1984400"/>
          </a:xfrm>
          <a:prstGeom prst="rect">
            <a:avLst/>
          </a:prstGeom>
          <a:solidFill>
            <a:srgbClr val="1C1142"/>
          </a:solidFill>
          <a:ln/>
        </p:spPr>
        <p:txBody>
          <a:bodyPr/>
          <a:lstStyle/>
          <a:p>
            <a:endParaRPr lang="en-IT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228600"/>
            <a:ext cx="986954" cy="32385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074048" y="285750"/>
            <a:ext cx="1104900" cy="18283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r">
              <a:lnSpc>
                <a:spcPct val="116923"/>
              </a:lnSpc>
              <a:buNone/>
            </a:pPr>
            <a:r>
              <a:rPr lang="en-US" sz="750" kern="0" spc="90" dirty="0">
                <a:solidFill>
                  <a:srgbClr val="B79AE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ONE-PAGER · 2026</a:t>
            </a:r>
            <a:endParaRPr lang="en-US" sz="750" dirty="0"/>
          </a:p>
        </p:txBody>
      </p:sp>
      <p:sp>
        <p:nvSpPr>
          <p:cNvPr id="6" name="Text 3"/>
          <p:cNvSpPr/>
          <p:nvPr/>
        </p:nvSpPr>
        <p:spPr>
          <a:xfrm>
            <a:off x="381001" y="750973"/>
            <a:ext cx="7042484" cy="18283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32174"/>
              </a:lnSpc>
              <a:buNone/>
            </a:pPr>
            <a:r>
              <a:rPr lang="en-US" sz="750" b="1" kern="0" spc="105" dirty="0">
                <a:solidFill>
                  <a:srgbClr val="B79AE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POSITIONIERUNG – KERNPUNKTE</a:t>
            </a:r>
            <a:endParaRPr lang="en-US" sz="750" dirty="0"/>
          </a:p>
        </p:txBody>
      </p:sp>
      <p:sp>
        <p:nvSpPr>
          <p:cNvPr id="7" name="Text 4"/>
          <p:cNvSpPr/>
          <p:nvPr/>
        </p:nvSpPr>
        <p:spPr>
          <a:xfrm>
            <a:off x="381001" y="990958"/>
            <a:ext cx="7042484" cy="4381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1304"/>
              </a:lnSpc>
              <a:buNone/>
            </a:pPr>
            <a:r>
              <a:rPr lang="en-US" sz="3000" b="1" kern="0" spc="-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Galene.AI Platform</a:t>
            </a:r>
            <a:endParaRPr lang="en-US" sz="3000" dirty="0"/>
          </a:p>
        </p:txBody>
      </p:sp>
      <p:sp>
        <p:nvSpPr>
          <p:cNvPr id="8" name="Text 5"/>
          <p:cNvSpPr/>
          <p:nvPr/>
        </p:nvSpPr>
        <p:spPr>
          <a:xfrm>
            <a:off x="381001" y="1486258"/>
            <a:ext cx="4871268" cy="41091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/>
          </a:bodyPr>
          <a:lstStyle/>
          <a:p>
            <a:pPr>
              <a:lnSpc>
                <a:spcPct val="126290"/>
              </a:lnSpc>
            </a:pPr>
            <a:r>
              <a:rPr lang="en-US" sz="1013" dirty="0">
                <a:solidFill>
                  <a:srgbClr val="E3DA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Galene.AI ist eine private und souveräne KI-Plattform. Unternehmen betreiben, steuern und verwalten damit dialogfähige KI-Modelle </a:t>
            </a:r>
            <a:r>
              <a:rPr lang="en-US" sz="1013" dirty="0" err="1">
                <a:solidFill>
                  <a:srgbClr val="E3DA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lokal</a:t>
            </a:r>
            <a:r>
              <a:rPr lang="en-US" sz="1013">
                <a:solidFill>
                  <a:srgbClr val="E3DA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</a:t>
            </a:r>
            <a:r>
              <a:rPr lang="en-US" sz="1013" dirty="0">
                <a:solidFill>
                  <a:srgbClr val="E3DA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innerhalb der eigenen IT-Umgebung.</a:t>
            </a:r>
            <a:endParaRPr lang="en-US" sz="1013" dirty="0"/>
          </a:p>
        </p:txBody>
      </p:sp>
      <p:sp>
        <p:nvSpPr>
          <p:cNvPr id="9" name="Shape 6"/>
          <p:cNvSpPr/>
          <p:nvPr/>
        </p:nvSpPr>
        <p:spPr>
          <a:xfrm>
            <a:off x="0" y="1984400"/>
            <a:ext cx="7559948" cy="28575"/>
          </a:xfrm>
          <a:prstGeom prst="rect">
            <a:avLst/>
          </a:prstGeom>
          <a:gradFill rotWithShape="1">
            <a:gsLst>
              <a:gs pos="0">
                <a:srgbClr val="8DC2F5">
                  <a:alpha val="100000"/>
                </a:srgbClr>
              </a:gs>
              <a:gs pos="45000">
                <a:srgbClr val="7E5FC8">
                  <a:alpha val="100000"/>
                </a:srgbClr>
              </a:gs>
              <a:gs pos="100000">
                <a:srgbClr val="4A1F70">
                  <a:alpha val="100000"/>
                </a:srgbClr>
              </a:gs>
            </a:gsLst>
            <a:lin ang="0" scaled="0"/>
          </a:gradFill>
          <a:ln/>
        </p:spPr>
        <p:txBody>
          <a:bodyPr/>
          <a:lstStyle/>
          <a:p>
            <a:endParaRPr lang="en-IT"/>
          </a:p>
        </p:txBody>
      </p:sp>
      <p:sp>
        <p:nvSpPr>
          <p:cNvPr id="10" name="Text 7"/>
          <p:cNvSpPr/>
          <p:nvPr/>
        </p:nvSpPr>
        <p:spPr>
          <a:xfrm>
            <a:off x="381000" y="2203475"/>
            <a:ext cx="982563" cy="18283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32174"/>
              </a:lnSpc>
              <a:buNone/>
            </a:pPr>
            <a:r>
              <a:rPr lang="en-US" sz="750" b="1" kern="0" spc="105" dirty="0">
                <a:solidFill>
                  <a:srgbClr val="7E5F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WARUM ES GALENE.AI GIBT</a:t>
            </a:r>
            <a:endParaRPr lang="en-US" sz="750" dirty="0"/>
          </a:p>
        </p:txBody>
      </p:sp>
      <p:sp>
        <p:nvSpPr>
          <p:cNvPr id="12" name="Text 9"/>
          <p:cNvSpPr/>
          <p:nvPr/>
        </p:nvSpPr>
        <p:spPr>
          <a:xfrm>
            <a:off x="381000" y="2452985"/>
            <a:ext cx="3471626" cy="70395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9481"/>
              </a:lnSpc>
              <a:buNone/>
            </a:pPr>
            <a:r>
              <a:rPr lang="en-US" sz="863" dirty="0">
                <a:solidFill>
                  <a:srgbClr val="2A20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Galene.AI Platform wurde entwickelt, um die größten Hürden bei der KI-Einführung im Unternehmen zu beseitigen: Shadow AI, technische Komplexität und unklare Kosten bremsen den Schritt vom Test zum produktiven Einsatz. </a:t>
            </a:r>
            <a:endParaRPr lang="en-US" sz="863" dirty="0"/>
          </a:p>
        </p:txBody>
      </p:sp>
      <p:sp>
        <p:nvSpPr>
          <p:cNvPr id="13" name="Text 10"/>
          <p:cNvSpPr/>
          <p:nvPr/>
        </p:nvSpPr>
        <p:spPr>
          <a:xfrm>
            <a:off x="381000" y="3223617"/>
            <a:ext cx="3471626" cy="1203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>
              <a:lnSpc>
                <a:spcPct val="129481"/>
              </a:lnSpc>
            </a:pPr>
            <a:r>
              <a:rPr lang="en-US" sz="863" dirty="0">
                <a:solidFill>
                  <a:srgbClr val="2A20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Plattform folgt europäischen Werten in Ethik, Sicherheit und Compliance. Die verwaltete Full-Stack-Architektur </a:t>
            </a:r>
            <a:r>
              <a:rPr lang="en-US" sz="863" dirty="0" err="1">
                <a:solidFill>
                  <a:srgbClr val="2A20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erspart</a:t>
            </a:r>
            <a:r>
              <a:rPr lang="en-US" sz="863" dirty="0">
                <a:solidFill>
                  <a:srgbClr val="2A20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Ihnen den </a:t>
            </a:r>
            <a:r>
              <a:rPr lang="en-US" sz="863" dirty="0" err="1">
                <a:solidFill>
                  <a:srgbClr val="2A20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Aufwand</a:t>
            </a:r>
            <a:r>
              <a:rPr lang="en-US" sz="863" dirty="0">
                <a:solidFill>
                  <a:srgbClr val="2A20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des </a:t>
            </a:r>
            <a:r>
              <a:rPr lang="en-US" sz="863" dirty="0" err="1">
                <a:solidFill>
                  <a:srgbClr val="2A20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selbst</a:t>
            </a:r>
            <a:r>
              <a:rPr lang="en-US" sz="863" dirty="0">
                <a:solidFill>
                  <a:srgbClr val="2A20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863" dirty="0" err="1">
                <a:solidFill>
                  <a:srgbClr val="2A20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betriebenen</a:t>
            </a:r>
            <a:r>
              <a:rPr lang="en-US" sz="863" dirty="0">
                <a:solidFill>
                  <a:srgbClr val="2A20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Stacks: Auswahl und Aktualisierung der Modelle, Orchestrierung, Integrationen und Governance. Und die Kosten </a:t>
            </a:r>
            <a:r>
              <a:rPr lang="en-US" sz="863" dirty="0" err="1">
                <a:solidFill>
                  <a:srgbClr val="2A20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bleiben</a:t>
            </a:r>
            <a:r>
              <a:rPr lang="en-US" sz="863" dirty="0">
                <a:solidFill>
                  <a:srgbClr val="2A20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863" dirty="0" err="1">
                <a:solidFill>
                  <a:srgbClr val="2A20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planbar</a:t>
            </a:r>
            <a:r>
              <a:rPr lang="uk-UA" sz="863" dirty="0">
                <a:solidFill>
                  <a:srgbClr val="2A20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</a:t>
            </a:r>
            <a:r>
              <a:rPr lang="en-US" sz="863" dirty="0">
                <a:solidFill>
                  <a:srgbClr val="2A20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die Lizenz gilt dauerhaft und richtet sich nach der Kapazität (NVIDIA-GPUs), nicht nach dem Verbrauch. </a:t>
            </a:r>
            <a:endParaRPr lang="en-US" sz="863" dirty="0"/>
          </a:p>
        </p:txBody>
      </p:sp>
      <p:sp>
        <p:nvSpPr>
          <p:cNvPr id="14" name="Text 11"/>
          <p:cNvSpPr/>
          <p:nvPr/>
        </p:nvSpPr>
        <p:spPr>
          <a:xfrm>
            <a:off x="381000" y="4493642"/>
            <a:ext cx="3471626" cy="70395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9481"/>
              </a:lnSpc>
              <a:buNone/>
            </a:pPr>
            <a:r>
              <a:rPr lang="en-US" sz="863" dirty="0">
                <a:solidFill>
                  <a:srgbClr val="2A20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Einstieg gelingt mit einer Client-Installation (z. B. GB10 oder Tower) für Demos, PoCs und Abteilungen. Danach wächst die Lösung nahtlos bis zu </a:t>
            </a:r>
            <a:r>
              <a:rPr lang="en-US" sz="863" dirty="0" err="1">
                <a:solidFill>
                  <a:srgbClr val="2A20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großen</a:t>
            </a:r>
            <a:r>
              <a:rPr lang="en-US" sz="863" dirty="0">
                <a:solidFill>
                  <a:srgbClr val="2A20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863" dirty="0" err="1">
                <a:solidFill>
                  <a:srgbClr val="2A20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Produktivumgebungen</a:t>
            </a:r>
            <a:r>
              <a:rPr lang="en-US" sz="863" dirty="0">
                <a:solidFill>
                  <a:srgbClr val="2A20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vom Server bis zum Cluster oder zur Private Cloud, bei gleichem Betriebsmodell. </a:t>
            </a:r>
            <a:endParaRPr lang="en-US" sz="863" dirty="0"/>
          </a:p>
        </p:txBody>
      </p:sp>
      <p:sp>
        <p:nvSpPr>
          <p:cNvPr id="15" name="Shape 12"/>
          <p:cNvSpPr/>
          <p:nvPr/>
        </p:nvSpPr>
        <p:spPr>
          <a:xfrm>
            <a:off x="381000" y="5568777"/>
            <a:ext cx="3370511" cy="2097807"/>
          </a:xfrm>
          <a:prstGeom prst="roundRect">
            <a:avLst>
              <a:gd name="adj" fmla="val 6357"/>
            </a:avLst>
          </a:prstGeom>
          <a:solidFill>
            <a:srgbClr val="FAFAFC"/>
          </a:solidFill>
          <a:ln w="9525">
            <a:solidFill>
              <a:srgbClr val="DDD8EE"/>
            </a:solidFill>
            <a:prstDash val="solid"/>
          </a:ln>
        </p:spPr>
        <p:txBody>
          <a:bodyPr/>
          <a:lstStyle/>
          <a:p>
            <a:endParaRPr lang="en-IT"/>
          </a:p>
        </p:txBody>
      </p:sp>
      <p:sp>
        <p:nvSpPr>
          <p:cNvPr id="16" name="Text 13"/>
          <p:cNvSpPr/>
          <p:nvPr/>
        </p:nvSpPr>
        <p:spPr>
          <a:xfrm>
            <a:off x="514350" y="5655398"/>
            <a:ext cx="3196925" cy="32757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132174"/>
              </a:lnSpc>
              <a:buNone/>
            </a:pPr>
            <a:r>
              <a:rPr lang="en-US" sz="750" b="1" kern="0" spc="98" dirty="0">
                <a:solidFill>
                  <a:srgbClr val="473A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DIESELBE PLATTFORM IM BETRIEB </a:t>
            </a:r>
            <a:endParaRPr lang="uk-UA" sz="750" b="1" kern="0" spc="98" dirty="0">
              <a:solidFill>
                <a:srgbClr val="473A78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 algn="ctr">
              <a:lnSpc>
                <a:spcPct val="132174"/>
              </a:lnSpc>
              <a:buNone/>
            </a:pPr>
            <a:r>
              <a:rPr lang="en-US" sz="750" b="1" kern="0" spc="98" dirty="0">
                <a:solidFill>
                  <a:srgbClr val="473A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VOM EDGE BIS INS UNTERNEHMEN</a:t>
            </a:r>
            <a:endParaRPr lang="en-US" sz="750" dirty="0"/>
          </a:p>
        </p:txBody>
      </p:sp>
      <p:sp>
        <p:nvSpPr>
          <p:cNvPr id="17" name="Shape 14"/>
          <p:cNvSpPr/>
          <p:nvPr/>
        </p:nvSpPr>
        <p:spPr>
          <a:xfrm>
            <a:off x="514350" y="6067798"/>
            <a:ext cx="1425550" cy="963885"/>
          </a:xfrm>
          <a:prstGeom prst="roundRect">
            <a:avLst>
              <a:gd name="adj" fmla="val 7906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n-IT"/>
          </a:p>
        </p:txBody>
      </p:sp>
      <p:sp>
        <p:nvSpPr>
          <p:cNvPr id="18" name="Shape 15"/>
          <p:cNvSpPr/>
          <p:nvPr/>
        </p:nvSpPr>
        <p:spPr>
          <a:xfrm>
            <a:off x="514350" y="7022158"/>
            <a:ext cx="1425550" cy="9525"/>
          </a:xfrm>
          <a:prstGeom prst="rect">
            <a:avLst/>
          </a:prstGeom>
          <a:solidFill>
            <a:srgbClr val="E6E9F3"/>
          </a:solidFill>
          <a:ln/>
        </p:spPr>
        <p:txBody>
          <a:bodyPr/>
          <a:lstStyle/>
          <a:p>
            <a:endParaRPr lang="en-IT"/>
          </a:p>
        </p:txBody>
      </p:sp>
      <p:sp>
        <p:nvSpPr>
          <p:cNvPr id="19" name="Shape 16"/>
          <p:cNvSpPr/>
          <p:nvPr/>
        </p:nvSpPr>
        <p:spPr>
          <a:xfrm>
            <a:off x="514350" y="6067798"/>
            <a:ext cx="1425550" cy="28575"/>
          </a:xfrm>
          <a:prstGeom prst="rect">
            <a:avLst/>
          </a:prstGeom>
          <a:solidFill>
            <a:srgbClr val="5BA8E8"/>
          </a:solidFill>
          <a:ln/>
        </p:spPr>
        <p:txBody>
          <a:bodyPr/>
          <a:lstStyle/>
          <a:p>
            <a:endParaRPr lang="en-IT"/>
          </a:p>
        </p:txBody>
      </p:sp>
      <p:sp>
        <p:nvSpPr>
          <p:cNvPr id="20" name="Shape 17"/>
          <p:cNvSpPr/>
          <p:nvPr/>
        </p:nvSpPr>
        <p:spPr>
          <a:xfrm>
            <a:off x="514350" y="6067798"/>
            <a:ext cx="9525" cy="963885"/>
          </a:xfrm>
          <a:prstGeom prst="rect">
            <a:avLst/>
          </a:prstGeom>
          <a:solidFill>
            <a:srgbClr val="E6E9F3"/>
          </a:solidFill>
          <a:ln/>
        </p:spPr>
        <p:txBody>
          <a:bodyPr/>
          <a:lstStyle/>
          <a:p>
            <a:endParaRPr lang="en-IT"/>
          </a:p>
        </p:txBody>
      </p:sp>
      <p:sp>
        <p:nvSpPr>
          <p:cNvPr id="21" name="Shape 18"/>
          <p:cNvSpPr/>
          <p:nvPr/>
        </p:nvSpPr>
        <p:spPr>
          <a:xfrm>
            <a:off x="1930375" y="6067798"/>
            <a:ext cx="9525" cy="963885"/>
          </a:xfrm>
          <a:prstGeom prst="rect">
            <a:avLst/>
          </a:prstGeom>
          <a:solidFill>
            <a:srgbClr val="E6E9F3"/>
          </a:solidFill>
          <a:ln/>
        </p:spPr>
        <p:txBody>
          <a:bodyPr/>
          <a:lstStyle/>
          <a:p>
            <a:endParaRPr lang="en-IT"/>
          </a:p>
        </p:txBody>
      </p:sp>
      <p:sp>
        <p:nvSpPr>
          <p:cNvPr id="22" name="Text 19"/>
          <p:cNvSpPr/>
          <p:nvPr/>
        </p:nvSpPr>
        <p:spPr>
          <a:xfrm>
            <a:off x="609600" y="6146449"/>
            <a:ext cx="1358555" cy="18283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32174"/>
              </a:lnSpc>
              <a:buNone/>
            </a:pPr>
            <a:r>
              <a:rPr lang="en-US" sz="750" b="1" kern="0" spc="75" dirty="0">
                <a:solidFill>
                  <a:srgbClr val="7E5F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CLIENT-LÖSUNG</a:t>
            </a:r>
            <a:endParaRPr lang="en-US" sz="750" dirty="0"/>
          </a:p>
        </p:txBody>
      </p:sp>
      <p:pic>
        <p:nvPicPr>
          <p:cNvPr id="23" name="Image 1" descr="preencoded.png"/>
          <p:cNvPicPr>
            <a:picLocks noChangeAspect="1"/>
          </p:cNvPicPr>
          <p:nvPr/>
        </p:nvPicPr>
        <p:blipFill>
          <a:blip r:embed="rId4"/>
          <a:srcRect l="-6273" r="-6273"/>
          <a:stretch/>
        </p:blipFill>
        <p:spPr>
          <a:xfrm>
            <a:off x="609600" y="6383983"/>
            <a:ext cx="588913" cy="285750"/>
          </a:xfrm>
          <a:prstGeom prst="rect">
            <a:avLst/>
          </a:prstGeom>
        </p:spPr>
      </p:pic>
      <p:sp>
        <p:nvSpPr>
          <p:cNvPr id="24" name="Text 20"/>
          <p:cNvSpPr/>
          <p:nvPr/>
        </p:nvSpPr>
        <p:spPr>
          <a:xfrm>
            <a:off x="571500" y="6698308"/>
            <a:ext cx="665113" cy="2762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ctr">
              <a:lnSpc>
                <a:spcPct val="108696"/>
              </a:lnSpc>
              <a:buNone/>
            </a:pPr>
            <a:r>
              <a:rPr lang="en-US" sz="750" b="1" dirty="0">
                <a:solidFill>
                  <a:srgbClr val="2A20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GB10 Workstation</a:t>
            </a:r>
            <a:endParaRPr lang="en-US" sz="750" dirty="0"/>
          </a:p>
        </p:txBody>
      </p:sp>
      <p:pic>
        <p:nvPicPr>
          <p:cNvPr id="25" name="Image 2" descr="preencoded.png"/>
          <p:cNvPicPr>
            <a:picLocks noChangeAspect="1"/>
          </p:cNvPicPr>
          <p:nvPr/>
        </p:nvPicPr>
        <p:blipFill>
          <a:blip r:embed="rId5"/>
          <a:srcRect l="-85520" r="-85520"/>
          <a:stretch/>
        </p:blipFill>
        <p:spPr>
          <a:xfrm>
            <a:off x="1255663" y="6383983"/>
            <a:ext cx="588987" cy="285750"/>
          </a:xfrm>
          <a:prstGeom prst="rect">
            <a:avLst/>
          </a:prstGeom>
        </p:spPr>
      </p:pic>
      <p:sp>
        <p:nvSpPr>
          <p:cNvPr id="26" name="Text 21"/>
          <p:cNvSpPr/>
          <p:nvPr/>
        </p:nvSpPr>
        <p:spPr>
          <a:xfrm>
            <a:off x="1368475" y="6769101"/>
            <a:ext cx="363289" cy="1571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ctr">
              <a:lnSpc>
                <a:spcPct val="108696"/>
              </a:lnSpc>
              <a:buNone/>
            </a:pPr>
            <a:r>
              <a:rPr lang="en-US" sz="750" b="1" dirty="0">
                <a:solidFill>
                  <a:srgbClr val="2A20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Tower</a:t>
            </a:r>
            <a:endParaRPr lang="en-US" sz="750" dirty="0"/>
          </a:p>
        </p:txBody>
      </p:sp>
      <p:sp>
        <p:nvSpPr>
          <p:cNvPr id="27" name="Text 22"/>
          <p:cNvSpPr/>
          <p:nvPr/>
        </p:nvSpPr>
        <p:spPr>
          <a:xfrm>
            <a:off x="2006575" y="6067798"/>
            <a:ext cx="195560" cy="100198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lnSpc>
                <a:spcPct val="87500"/>
              </a:lnSpc>
              <a:buNone/>
            </a:pPr>
            <a:r>
              <a:rPr lang="en-US" sz="1050" dirty="0">
                <a:solidFill>
                  <a:srgbClr val="7E5F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050" dirty="0"/>
          </a:p>
        </p:txBody>
      </p:sp>
      <p:sp>
        <p:nvSpPr>
          <p:cNvPr id="28" name="Shape 23"/>
          <p:cNvSpPr/>
          <p:nvPr/>
        </p:nvSpPr>
        <p:spPr>
          <a:xfrm>
            <a:off x="2192610" y="6067798"/>
            <a:ext cx="1425550" cy="963885"/>
          </a:xfrm>
          <a:prstGeom prst="roundRect">
            <a:avLst>
              <a:gd name="adj" fmla="val 7906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n-IT"/>
          </a:p>
        </p:txBody>
      </p:sp>
      <p:sp>
        <p:nvSpPr>
          <p:cNvPr id="29" name="Shape 24"/>
          <p:cNvSpPr/>
          <p:nvPr/>
        </p:nvSpPr>
        <p:spPr>
          <a:xfrm>
            <a:off x="2192610" y="7022158"/>
            <a:ext cx="1425550" cy="9525"/>
          </a:xfrm>
          <a:prstGeom prst="rect">
            <a:avLst/>
          </a:prstGeom>
          <a:solidFill>
            <a:srgbClr val="E6E9F3"/>
          </a:solidFill>
          <a:ln/>
        </p:spPr>
        <p:txBody>
          <a:bodyPr/>
          <a:lstStyle/>
          <a:p>
            <a:endParaRPr lang="en-IT"/>
          </a:p>
        </p:txBody>
      </p:sp>
      <p:sp>
        <p:nvSpPr>
          <p:cNvPr id="30" name="Shape 25"/>
          <p:cNvSpPr/>
          <p:nvPr/>
        </p:nvSpPr>
        <p:spPr>
          <a:xfrm>
            <a:off x="2192610" y="6067798"/>
            <a:ext cx="1425550" cy="28575"/>
          </a:xfrm>
          <a:prstGeom prst="rect">
            <a:avLst/>
          </a:prstGeom>
          <a:solidFill>
            <a:srgbClr val="7E5FC8"/>
          </a:solidFill>
          <a:ln/>
        </p:spPr>
        <p:txBody>
          <a:bodyPr/>
          <a:lstStyle/>
          <a:p>
            <a:endParaRPr lang="en-IT"/>
          </a:p>
        </p:txBody>
      </p:sp>
      <p:sp>
        <p:nvSpPr>
          <p:cNvPr id="31" name="Shape 26"/>
          <p:cNvSpPr/>
          <p:nvPr/>
        </p:nvSpPr>
        <p:spPr>
          <a:xfrm>
            <a:off x="2192610" y="6067798"/>
            <a:ext cx="9525" cy="963885"/>
          </a:xfrm>
          <a:prstGeom prst="rect">
            <a:avLst/>
          </a:prstGeom>
          <a:solidFill>
            <a:srgbClr val="E6E9F3"/>
          </a:solidFill>
          <a:ln/>
        </p:spPr>
        <p:txBody>
          <a:bodyPr/>
          <a:lstStyle/>
          <a:p>
            <a:endParaRPr lang="en-IT"/>
          </a:p>
        </p:txBody>
      </p:sp>
      <p:sp>
        <p:nvSpPr>
          <p:cNvPr id="32" name="Shape 27"/>
          <p:cNvSpPr/>
          <p:nvPr/>
        </p:nvSpPr>
        <p:spPr>
          <a:xfrm>
            <a:off x="3608636" y="6067798"/>
            <a:ext cx="9525" cy="963885"/>
          </a:xfrm>
          <a:prstGeom prst="rect">
            <a:avLst/>
          </a:prstGeom>
          <a:solidFill>
            <a:srgbClr val="E6E9F3"/>
          </a:solidFill>
          <a:ln/>
        </p:spPr>
        <p:txBody>
          <a:bodyPr/>
          <a:lstStyle/>
          <a:p>
            <a:endParaRPr lang="en-IT"/>
          </a:p>
        </p:txBody>
      </p:sp>
      <p:sp>
        <p:nvSpPr>
          <p:cNvPr id="33" name="Text 28"/>
          <p:cNvSpPr/>
          <p:nvPr/>
        </p:nvSpPr>
        <p:spPr>
          <a:xfrm>
            <a:off x="2287860" y="6146449"/>
            <a:ext cx="1358555" cy="18283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32174"/>
              </a:lnSpc>
              <a:buNone/>
            </a:pPr>
            <a:r>
              <a:rPr lang="en-US" sz="750" b="1" kern="0" spc="75" dirty="0">
                <a:solidFill>
                  <a:srgbClr val="462B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SERVER-LÖSUNG</a:t>
            </a:r>
            <a:endParaRPr lang="en-US" sz="750" dirty="0"/>
          </a:p>
        </p:txBody>
      </p:sp>
      <p:pic>
        <p:nvPicPr>
          <p:cNvPr id="34" name="Image 3" descr="preencoded.png"/>
          <p:cNvPicPr>
            <a:picLocks noChangeAspect="1"/>
          </p:cNvPicPr>
          <p:nvPr/>
        </p:nvPicPr>
        <p:blipFill>
          <a:blip r:embed="rId6"/>
          <a:srcRect t="-4210" b="-4210"/>
          <a:stretch/>
        </p:blipFill>
        <p:spPr>
          <a:xfrm>
            <a:off x="2287860" y="6383983"/>
            <a:ext cx="588913" cy="285750"/>
          </a:xfrm>
          <a:prstGeom prst="rect">
            <a:avLst/>
          </a:prstGeom>
        </p:spPr>
      </p:pic>
      <p:sp>
        <p:nvSpPr>
          <p:cNvPr id="35" name="Text 29"/>
          <p:cNvSpPr/>
          <p:nvPr/>
        </p:nvSpPr>
        <p:spPr>
          <a:xfrm>
            <a:off x="2256234" y="6769101"/>
            <a:ext cx="652090" cy="1571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ctr">
              <a:lnSpc>
                <a:spcPct val="108696"/>
              </a:lnSpc>
              <a:buNone/>
            </a:pPr>
            <a:r>
              <a:rPr lang="en-US" sz="750" b="1" dirty="0">
                <a:solidFill>
                  <a:srgbClr val="2A20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Server-Rack</a:t>
            </a:r>
            <a:endParaRPr lang="en-US" sz="750" dirty="0"/>
          </a:p>
        </p:txBody>
      </p:sp>
      <p:pic>
        <p:nvPicPr>
          <p:cNvPr id="36" name="Image 4" descr="preencoded.png"/>
          <p:cNvPicPr>
            <a:picLocks noChangeAspect="1"/>
          </p:cNvPicPr>
          <p:nvPr/>
        </p:nvPicPr>
        <p:blipFill>
          <a:blip r:embed="rId7"/>
          <a:srcRect t="-1515" b="-1515"/>
          <a:stretch/>
        </p:blipFill>
        <p:spPr>
          <a:xfrm>
            <a:off x="2933923" y="6383983"/>
            <a:ext cx="588987" cy="285750"/>
          </a:xfrm>
          <a:prstGeom prst="rect">
            <a:avLst/>
          </a:prstGeom>
        </p:spPr>
      </p:pic>
      <p:sp>
        <p:nvSpPr>
          <p:cNvPr id="37" name="Text 30"/>
          <p:cNvSpPr/>
          <p:nvPr/>
        </p:nvSpPr>
        <p:spPr>
          <a:xfrm>
            <a:off x="2897981" y="6769101"/>
            <a:ext cx="660871" cy="1571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ctr">
              <a:lnSpc>
                <a:spcPct val="108696"/>
              </a:lnSpc>
              <a:buNone/>
            </a:pPr>
            <a:r>
              <a:rPr lang="en-US" sz="750" b="1" dirty="0">
                <a:solidFill>
                  <a:srgbClr val="2A20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GPU-Cluster</a:t>
            </a:r>
            <a:endParaRPr lang="en-US" sz="750" dirty="0"/>
          </a:p>
        </p:txBody>
      </p:sp>
      <p:sp>
        <p:nvSpPr>
          <p:cNvPr id="38" name="Text 31"/>
          <p:cNvSpPr/>
          <p:nvPr/>
        </p:nvSpPr>
        <p:spPr>
          <a:xfrm>
            <a:off x="514350" y="7117408"/>
            <a:ext cx="3196925" cy="47297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126875"/>
              </a:lnSpc>
              <a:buNone/>
            </a:pPr>
            <a:r>
              <a:rPr lang="en-US" sz="788" dirty="0">
                <a:solidFill>
                  <a:srgbClr val="5D6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Client-Installation für Demos, PoCs und Abteilungen, skalierbar bis zur Produktivumgebung</a:t>
            </a:r>
            <a:r>
              <a:rPr lang="uk-UA" sz="788" dirty="0">
                <a:solidFill>
                  <a:srgbClr val="5D6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</a:t>
            </a:r>
            <a:r>
              <a:rPr lang="en-US" sz="788" dirty="0">
                <a:solidFill>
                  <a:srgbClr val="5D6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ohne Workflows neu zu bauen oder das Betriebsmodell zu ändern.</a:t>
            </a:r>
            <a:endParaRPr lang="en-US" sz="788" dirty="0"/>
          </a:p>
        </p:txBody>
      </p:sp>
      <p:sp>
        <p:nvSpPr>
          <p:cNvPr id="39" name="Text 32"/>
          <p:cNvSpPr/>
          <p:nvPr/>
        </p:nvSpPr>
        <p:spPr>
          <a:xfrm>
            <a:off x="381000" y="7771359"/>
            <a:ext cx="3370510" cy="70395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/>
          </a:bodyPr>
          <a:lstStyle/>
          <a:p>
            <a:pPr>
              <a:lnSpc>
                <a:spcPct val="129481"/>
              </a:lnSpc>
            </a:pPr>
            <a:r>
              <a:rPr lang="en-US" sz="863" dirty="0">
                <a:solidFill>
                  <a:srgbClr val="2A20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Galene.AI Platform ist damit die Basis, um Agentic-AI-</a:t>
            </a:r>
            <a:r>
              <a:rPr lang="en-US" sz="863" dirty="0" err="1">
                <a:solidFill>
                  <a:srgbClr val="2A20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Anwendungsfälle</a:t>
            </a:r>
            <a:r>
              <a:rPr lang="en-US" sz="863" dirty="0">
                <a:solidFill>
                  <a:srgbClr val="2A20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on-premises zu entwickeln und zu skalieren. Sie </a:t>
            </a:r>
            <a:r>
              <a:rPr lang="en-US" sz="863" dirty="0" err="1">
                <a:solidFill>
                  <a:srgbClr val="2A20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werden</a:t>
            </a:r>
            <a:r>
              <a:rPr lang="en-US" sz="863" dirty="0">
                <a:solidFill>
                  <a:srgbClr val="2A20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863" dirty="0" err="1">
                <a:solidFill>
                  <a:srgbClr val="2A20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vor</a:t>
            </a:r>
            <a:r>
              <a:rPr lang="en-US" sz="863" dirty="0">
                <a:solidFill>
                  <a:srgbClr val="2A20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863" dirty="0" err="1">
                <a:solidFill>
                  <a:srgbClr val="2A20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allem</a:t>
            </a:r>
            <a:r>
              <a:rPr lang="en-US" sz="863" dirty="0">
                <a:solidFill>
                  <a:srgbClr val="2A20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863" dirty="0" err="1">
                <a:solidFill>
                  <a:srgbClr val="2A20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durch</a:t>
            </a:r>
            <a:r>
              <a:rPr lang="en-US" sz="863" dirty="0">
                <a:solidFill>
                  <a:srgbClr val="2A20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das </a:t>
            </a:r>
            <a:r>
              <a:rPr lang="en-US" sz="863" dirty="0" err="1">
                <a:solidFill>
                  <a:srgbClr val="2A20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Netzwerk</a:t>
            </a:r>
            <a:r>
              <a:rPr lang="en-US" sz="863" dirty="0">
                <a:solidFill>
                  <a:srgbClr val="2A20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863" dirty="0" err="1">
                <a:solidFill>
                  <a:srgbClr val="2A20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zertifizierter</a:t>
            </a:r>
            <a:r>
              <a:rPr lang="en-US" sz="863" dirty="0">
                <a:solidFill>
                  <a:srgbClr val="2A20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Partner </a:t>
            </a:r>
            <a:r>
              <a:rPr lang="en-US" sz="863" dirty="0" err="1">
                <a:solidFill>
                  <a:srgbClr val="2A20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umgesetzt</a:t>
            </a:r>
            <a:r>
              <a:rPr lang="en-US" sz="863" dirty="0">
                <a:solidFill>
                  <a:srgbClr val="2A20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das </a:t>
            </a:r>
            <a:r>
              <a:rPr lang="en-US" sz="863" dirty="0" err="1">
                <a:solidFill>
                  <a:srgbClr val="2A20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einen</a:t>
            </a:r>
            <a:r>
              <a:rPr lang="en-US" sz="863" dirty="0">
                <a:solidFill>
                  <a:srgbClr val="2A20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Marketplace für Lösungen auf Basis von Galene.AI aufbaut. </a:t>
            </a:r>
            <a:endParaRPr lang="en-US" sz="863" dirty="0"/>
          </a:p>
        </p:txBody>
      </p:sp>
      <p:sp>
        <p:nvSpPr>
          <p:cNvPr id="40" name="Text 33"/>
          <p:cNvSpPr/>
          <p:nvPr/>
        </p:nvSpPr>
        <p:spPr>
          <a:xfrm>
            <a:off x="3999161" y="2203475"/>
            <a:ext cx="1579483" cy="18283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32174"/>
              </a:lnSpc>
              <a:buNone/>
            </a:pPr>
            <a:r>
              <a:rPr lang="en-US" sz="750" b="1" kern="0" spc="105" dirty="0">
                <a:solidFill>
                  <a:srgbClr val="7E5F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FÜNF LIZENZMODULE</a:t>
            </a:r>
            <a:endParaRPr lang="en-US" sz="750" dirty="0"/>
          </a:p>
        </p:txBody>
      </p:sp>
      <p:sp>
        <p:nvSpPr>
          <p:cNvPr id="41" name="Shape 34"/>
          <p:cNvSpPr/>
          <p:nvPr/>
        </p:nvSpPr>
        <p:spPr>
          <a:xfrm>
            <a:off x="5530304" y="2295923"/>
            <a:ext cx="1648569" cy="9525"/>
          </a:xfrm>
          <a:prstGeom prst="rect">
            <a:avLst/>
          </a:prstGeom>
          <a:solidFill>
            <a:srgbClr val="DDD8EE"/>
          </a:solidFill>
          <a:ln/>
        </p:spPr>
        <p:txBody>
          <a:bodyPr/>
          <a:lstStyle/>
          <a:p>
            <a:endParaRPr lang="en-IT"/>
          </a:p>
        </p:txBody>
      </p:sp>
      <p:sp>
        <p:nvSpPr>
          <p:cNvPr id="42" name="Text 35"/>
          <p:cNvSpPr/>
          <p:nvPr/>
        </p:nvSpPr>
        <p:spPr>
          <a:xfrm>
            <a:off x="3999161" y="2452985"/>
            <a:ext cx="3275104" cy="70395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9481"/>
              </a:lnSpc>
              <a:buNone/>
            </a:pPr>
            <a:r>
              <a:rPr lang="en-US" sz="863" dirty="0">
                <a:solidFill>
                  <a:srgbClr val="2A20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Neben den Use Cases, die Unternehmen mit den Funktionen und Bausteinen der Plattform selbst entwerfen und testen können, umfasst die Galene.AI Lizenz den integrierten </a:t>
            </a:r>
            <a:r>
              <a:rPr lang="en-US" sz="863" dirty="0" err="1">
                <a:solidFill>
                  <a:srgbClr val="2A20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Zugriff</a:t>
            </a:r>
            <a:r>
              <a:rPr lang="en-US" sz="863" dirty="0">
                <a:solidFill>
                  <a:srgbClr val="2A20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uk-UA" sz="863" dirty="0">
              <a:solidFill>
                <a:srgbClr val="2A2056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 algn="l">
              <a:lnSpc>
                <a:spcPct val="129481"/>
              </a:lnSpc>
              <a:buNone/>
            </a:pPr>
            <a:r>
              <a:rPr lang="en-US" sz="863" dirty="0">
                <a:solidFill>
                  <a:srgbClr val="2A20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auf fünf Module: </a:t>
            </a:r>
            <a:endParaRPr lang="en-US" sz="863" dirty="0"/>
          </a:p>
        </p:txBody>
      </p:sp>
      <p:sp>
        <p:nvSpPr>
          <p:cNvPr id="43" name="Shape 36"/>
          <p:cNvSpPr/>
          <p:nvPr/>
        </p:nvSpPr>
        <p:spPr>
          <a:xfrm>
            <a:off x="3999161" y="3223617"/>
            <a:ext cx="3179713" cy="3673078"/>
          </a:xfrm>
          <a:prstGeom prst="roundRect">
            <a:avLst>
              <a:gd name="adj" fmla="val 4194"/>
            </a:avLst>
          </a:prstGeom>
          <a:solidFill>
            <a:srgbClr val="DDD8EE"/>
          </a:solidFill>
          <a:ln w="9525">
            <a:solidFill>
              <a:srgbClr val="DDD8EE"/>
            </a:solidFill>
            <a:prstDash val="solid"/>
          </a:ln>
        </p:spPr>
        <p:txBody>
          <a:bodyPr/>
          <a:lstStyle/>
          <a:p>
            <a:endParaRPr lang="en-IT"/>
          </a:p>
        </p:txBody>
      </p:sp>
      <p:sp>
        <p:nvSpPr>
          <p:cNvPr id="44" name="Shape 37"/>
          <p:cNvSpPr/>
          <p:nvPr/>
        </p:nvSpPr>
        <p:spPr>
          <a:xfrm>
            <a:off x="4008686" y="3233142"/>
            <a:ext cx="3160663" cy="689893"/>
          </a:xfrm>
          <a:prstGeom prst="round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IT"/>
          </a:p>
        </p:txBody>
      </p:sp>
      <p:sp>
        <p:nvSpPr>
          <p:cNvPr id="45" name="Text 38"/>
          <p:cNvSpPr/>
          <p:nvPr/>
        </p:nvSpPr>
        <p:spPr>
          <a:xfrm>
            <a:off x="4132511" y="3477935"/>
            <a:ext cx="285750" cy="18283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6923"/>
              </a:lnSpc>
              <a:buNone/>
            </a:pPr>
            <a:r>
              <a:rPr lang="en-US" sz="750" b="1" kern="0" spc="30" dirty="0">
                <a:solidFill>
                  <a:srgbClr val="7E5FC8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01</a:t>
            </a:r>
            <a:endParaRPr lang="en-US" sz="750" dirty="0"/>
          </a:p>
        </p:txBody>
      </p:sp>
      <p:sp>
        <p:nvSpPr>
          <p:cNvPr id="46" name="Text 39"/>
          <p:cNvSpPr/>
          <p:nvPr/>
        </p:nvSpPr>
        <p:spPr>
          <a:xfrm>
            <a:off x="4427786" y="3318867"/>
            <a:ext cx="2879512" cy="20456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9481"/>
              </a:lnSpc>
              <a:buNone/>
            </a:pPr>
            <a:r>
              <a:rPr lang="en-US" sz="863" b="1" dirty="0">
                <a:solidFill>
                  <a:srgbClr val="2A20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Ready-to-use AI Copilots</a:t>
            </a:r>
            <a:endParaRPr lang="en-US" sz="863" dirty="0"/>
          </a:p>
        </p:txBody>
      </p:sp>
      <p:sp>
        <p:nvSpPr>
          <p:cNvPr id="47" name="Text 40"/>
          <p:cNvSpPr/>
          <p:nvPr/>
        </p:nvSpPr>
        <p:spPr>
          <a:xfrm>
            <a:off x="4427786" y="3504381"/>
            <a:ext cx="2696270" cy="37102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9481"/>
              </a:lnSpc>
              <a:buNone/>
            </a:pPr>
            <a:r>
              <a:rPr lang="en-US" sz="863" dirty="0">
                <a:solidFill>
                  <a:srgbClr val="473A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Chat-Oberfläche für den schnellen Einstieg der </a:t>
            </a:r>
            <a:r>
              <a:rPr lang="en-US" sz="863" dirty="0" err="1">
                <a:solidFill>
                  <a:srgbClr val="473A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Nutzer</a:t>
            </a:r>
            <a:r>
              <a:rPr lang="en-US" sz="863" dirty="0">
                <a:solidFill>
                  <a:srgbClr val="473A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mit geregeltem Zugriff.</a:t>
            </a:r>
            <a:endParaRPr lang="en-US" sz="863" dirty="0"/>
          </a:p>
        </p:txBody>
      </p:sp>
      <p:sp>
        <p:nvSpPr>
          <p:cNvPr id="48" name="Shape 41"/>
          <p:cNvSpPr/>
          <p:nvPr/>
        </p:nvSpPr>
        <p:spPr>
          <a:xfrm>
            <a:off x="4008686" y="3932560"/>
            <a:ext cx="3160663" cy="689893"/>
          </a:xfrm>
          <a:prstGeom prst="round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IT"/>
          </a:p>
        </p:txBody>
      </p:sp>
      <p:sp>
        <p:nvSpPr>
          <p:cNvPr id="49" name="Text 42"/>
          <p:cNvSpPr/>
          <p:nvPr/>
        </p:nvSpPr>
        <p:spPr>
          <a:xfrm>
            <a:off x="4132511" y="4177352"/>
            <a:ext cx="285750" cy="18283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6923"/>
              </a:lnSpc>
              <a:buNone/>
            </a:pPr>
            <a:r>
              <a:rPr lang="en-US" sz="750" b="1" kern="0" spc="30" dirty="0">
                <a:solidFill>
                  <a:srgbClr val="7E5FC8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02</a:t>
            </a:r>
            <a:endParaRPr lang="en-US" sz="750" dirty="0"/>
          </a:p>
        </p:txBody>
      </p:sp>
      <p:sp>
        <p:nvSpPr>
          <p:cNvPr id="50" name="Text 43"/>
          <p:cNvSpPr/>
          <p:nvPr/>
        </p:nvSpPr>
        <p:spPr>
          <a:xfrm>
            <a:off x="4427786" y="4018285"/>
            <a:ext cx="2879512" cy="20456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9481"/>
              </a:lnSpc>
              <a:buNone/>
            </a:pPr>
            <a:r>
              <a:rPr lang="en-US" sz="863" b="1" dirty="0">
                <a:solidFill>
                  <a:srgbClr val="2A20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No-code Agents Builder</a:t>
            </a:r>
            <a:endParaRPr lang="en-US" sz="863" dirty="0"/>
          </a:p>
        </p:txBody>
      </p:sp>
      <p:sp>
        <p:nvSpPr>
          <p:cNvPr id="51" name="Text 44"/>
          <p:cNvSpPr/>
          <p:nvPr/>
        </p:nvSpPr>
        <p:spPr>
          <a:xfrm>
            <a:off x="4427786" y="4203799"/>
            <a:ext cx="2696270" cy="37102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/>
          </a:bodyPr>
          <a:lstStyle/>
          <a:p>
            <a:pPr marL="0" indent="0" algn="l">
              <a:lnSpc>
                <a:spcPct val="129481"/>
              </a:lnSpc>
              <a:buNone/>
            </a:pPr>
            <a:r>
              <a:rPr lang="en-US" sz="863" dirty="0">
                <a:solidFill>
                  <a:srgbClr val="473A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Eigene Agenten und Assistenten erstellen. Konnektoren und Berechtigungen verwalten die Administratoren.</a:t>
            </a:r>
            <a:endParaRPr lang="en-US" sz="863" dirty="0"/>
          </a:p>
        </p:txBody>
      </p:sp>
      <p:sp>
        <p:nvSpPr>
          <p:cNvPr id="52" name="Shape 45"/>
          <p:cNvSpPr/>
          <p:nvPr/>
        </p:nvSpPr>
        <p:spPr>
          <a:xfrm>
            <a:off x="4008686" y="4631978"/>
            <a:ext cx="3160663" cy="689893"/>
          </a:xfrm>
          <a:prstGeom prst="round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IT"/>
          </a:p>
        </p:txBody>
      </p:sp>
      <p:sp>
        <p:nvSpPr>
          <p:cNvPr id="53" name="Text 46"/>
          <p:cNvSpPr/>
          <p:nvPr/>
        </p:nvSpPr>
        <p:spPr>
          <a:xfrm>
            <a:off x="4132511" y="4876770"/>
            <a:ext cx="285750" cy="18283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6923"/>
              </a:lnSpc>
              <a:buNone/>
            </a:pPr>
            <a:r>
              <a:rPr lang="en-US" sz="750" b="1" kern="0" spc="30" dirty="0">
                <a:solidFill>
                  <a:srgbClr val="7E5FC8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03</a:t>
            </a:r>
            <a:endParaRPr lang="en-US" sz="750" dirty="0"/>
          </a:p>
        </p:txBody>
      </p:sp>
      <p:sp>
        <p:nvSpPr>
          <p:cNvPr id="54" name="Text 47"/>
          <p:cNvSpPr/>
          <p:nvPr/>
        </p:nvSpPr>
        <p:spPr>
          <a:xfrm>
            <a:off x="4427786" y="4717703"/>
            <a:ext cx="2879512" cy="20456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9481"/>
              </a:lnSpc>
              <a:buNone/>
            </a:pPr>
            <a:r>
              <a:rPr lang="en-US" sz="863" b="1" dirty="0">
                <a:solidFill>
                  <a:srgbClr val="2A20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Workflow Automations</a:t>
            </a:r>
            <a:endParaRPr lang="en-US" sz="863" dirty="0"/>
          </a:p>
        </p:txBody>
      </p:sp>
      <p:sp>
        <p:nvSpPr>
          <p:cNvPr id="55" name="Text 48"/>
          <p:cNvSpPr/>
          <p:nvPr/>
        </p:nvSpPr>
        <p:spPr>
          <a:xfrm>
            <a:off x="4427786" y="4903217"/>
            <a:ext cx="2696270" cy="37102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9481"/>
              </a:lnSpc>
              <a:buNone/>
            </a:pPr>
            <a:r>
              <a:rPr lang="en-US" sz="863" dirty="0">
                <a:solidFill>
                  <a:srgbClr val="473A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Orchestrierung nicht dialogbasierter Prozesse und Automatisierungen direkt in den Geschäftsabläufen.</a:t>
            </a:r>
            <a:endParaRPr lang="en-US" sz="863" dirty="0"/>
          </a:p>
        </p:txBody>
      </p:sp>
      <p:sp>
        <p:nvSpPr>
          <p:cNvPr id="56" name="Shape 49"/>
          <p:cNvSpPr/>
          <p:nvPr/>
        </p:nvSpPr>
        <p:spPr>
          <a:xfrm>
            <a:off x="4008686" y="5331396"/>
            <a:ext cx="3160663" cy="856357"/>
          </a:xfrm>
          <a:prstGeom prst="round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IT"/>
          </a:p>
        </p:txBody>
      </p:sp>
      <p:sp>
        <p:nvSpPr>
          <p:cNvPr id="57" name="Text 50"/>
          <p:cNvSpPr/>
          <p:nvPr/>
        </p:nvSpPr>
        <p:spPr>
          <a:xfrm>
            <a:off x="4132511" y="5576188"/>
            <a:ext cx="285750" cy="18283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6923"/>
              </a:lnSpc>
              <a:buNone/>
            </a:pPr>
            <a:r>
              <a:rPr lang="en-US" sz="750" b="1" kern="0" spc="30" dirty="0">
                <a:solidFill>
                  <a:srgbClr val="7E5FC8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04</a:t>
            </a:r>
            <a:endParaRPr lang="en-US" sz="750" dirty="0"/>
          </a:p>
        </p:txBody>
      </p:sp>
      <p:sp>
        <p:nvSpPr>
          <p:cNvPr id="58" name="Text 51"/>
          <p:cNvSpPr/>
          <p:nvPr/>
        </p:nvSpPr>
        <p:spPr>
          <a:xfrm>
            <a:off x="4427786" y="5417121"/>
            <a:ext cx="2879512" cy="20456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9481"/>
              </a:lnSpc>
              <a:buNone/>
            </a:pPr>
            <a:r>
              <a:rPr lang="en-US" sz="863" b="1" dirty="0">
                <a:solidFill>
                  <a:srgbClr val="2A20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API Portfolio (OpenAI-kompatibel)</a:t>
            </a:r>
            <a:endParaRPr lang="en-US" sz="863" dirty="0"/>
          </a:p>
        </p:txBody>
      </p:sp>
      <p:sp>
        <p:nvSpPr>
          <p:cNvPr id="59" name="Text 52"/>
          <p:cNvSpPr/>
          <p:nvPr/>
        </p:nvSpPr>
        <p:spPr>
          <a:xfrm>
            <a:off x="4427786" y="5602635"/>
            <a:ext cx="2696270" cy="53749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9481"/>
              </a:lnSpc>
              <a:buNone/>
            </a:pPr>
            <a:r>
              <a:rPr lang="en-US" sz="863" dirty="0">
                <a:solidFill>
                  <a:srgbClr val="473A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Integration in bestehende Anwendungen und Frameworks über kompatible Endpunkte und Plattform-APIs.</a:t>
            </a:r>
            <a:endParaRPr lang="en-US" sz="863" dirty="0"/>
          </a:p>
        </p:txBody>
      </p:sp>
      <p:sp>
        <p:nvSpPr>
          <p:cNvPr id="60" name="Shape 53"/>
          <p:cNvSpPr/>
          <p:nvPr/>
        </p:nvSpPr>
        <p:spPr>
          <a:xfrm>
            <a:off x="4008686" y="6197278"/>
            <a:ext cx="3160663" cy="689893"/>
          </a:xfrm>
          <a:prstGeom prst="round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IT"/>
          </a:p>
        </p:txBody>
      </p:sp>
      <p:sp>
        <p:nvSpPr>
          <p:cNvPr id="61" name="Text 54"/>
          <p:cNvSpPr/>
          <p:nvPr/>
        </p:nvSpPr>
        <p:spPr>
          <a:xfrm>
            <a:off x="4132511" y="6442070"/>
            <a:ext cx="285750" cy="18283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6923"/>
              </a:lnSpc>
              <a:buNone/>
            </a:pPr>
            <a:r>
              <a:rPr lang="en-US" sz="750" b="1" kern="0" spc="30" dirty="0">
                <a:solidFill>
                  <a:srgbClr val="7E5FC8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05</a:t>
            </a:r>
            <a:endParaRPr lang="en-US" sz="750" dirty="0"/>
          </a:p>
        </p:txBody>
      </p:sp>
      <p:sp>
        <p:nvSpPr>
          <p:cNvPr id="62" name="Text 55"/>
          <p:cNvSpPr/>
          <p:nvPr/>
        </p:nvSpPr>
        <p:spPr>
          <a:xfrm>
            <a:off x="4427786" y="6283003"/>
            <a:ext cx="2879512" cy="20456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9481"/>
              </a:lnSpc>
              <a:buNone/>
            </a:pPr>
            <a:r>
              <a:rPr lang="en-US" sz="863" b="1" dirty="0" err="1">
                <a:solidFill>
                  <a:srgbClr val="2A20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Galene.AI</a:t>
            </a:r>
            <a:r>
              <a:rPr lang="en-US" sz="863" b="1" dirty="0">
                <a:solidFill>
                  <a:srgbClr val="2A20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CLI</a:t>
            </a:r>
            <a:endParaRPr lang="en-US" sz="863" dirty="0"/>
          </a:p>
        </p:txBody>
      </p:sp>
      <p:sp>
        <p:nvSpPr>
          <p:cNvPr id="63" name="Text 56"/>
          <p:cNvSpPr/>
          <p:nvPr/>
        </p:nvSpPr>
        <p:spPr>
          <a:xfrm>
            <a:off x="4427786" y="6468517"/>
            <a:ext cx="2696270" cy="37102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9481"/>
              </a:lnSpc>
              <a:buNone/>
            </a:pPr>
            <a:r>
              <a:rPr lang="en-US" sz="863" dirty="0">
                <a:solidFill>
                  <a:srgbClr val="473A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Unterstützung für Entwickler beim lokalen </a:t>
            </a:r>
            <a:r>
              <a:rPr lang="en-US" sz="863" dirty="0" err="1">
                <a:solidFill>
                  <a:srgbClr val="473A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Arbeiten</a:t>
            </a:r>
            <a:r>
              <a:rPr lang="en-US" sz="863" dirty="0">
                <a:solidFill>
                  <a:srgbClr val="473A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für schnellere Entwicklung und Integrationen.</a:t>
            </a:r>
            <a:endParaRPr lang="en-US" sz="863" dirty="0"/>
          </a:p>
        </p:txBody>
      </p:sp>
      <p:sp>
        <p:nvSpPr>
          <p:cNvPr id="64" name="Shape 57"/>
          <p:cNvSpPr/>
          <p:nvPr/>
        </p:nvSpPr>
        <p:spPr>
          <a:xfrm>
            <a:off x="3999161" y="7001469"/>
            <a:ext cx="3179713" cy="2317931"/>
          </a:xfrm>
          <a:prstGeom prst="roundRect">
            <a:avLst>
              <a:gd name="adj" fmla="val 5970"/>
            </a:avLst>
          </a:prstGeom>
          <a:solidFill>
            <a:srgbClr val="241B48"/>
          </a:solidFill>
          <a:ln/>
        </p:spPr>
        <p:txBody>
          <a:bodyPr/>
          <a:lstStyle/>
          <a:p>
            <a:endParaRPr lang="en-IT"/>
          </a:p>
        </p:txBody>
      </p:sp>
      <p:sp>
        <p:nvSpPr>
          <p:cNvPr id="65" name="Shape 58"/>
          <p:cNvSpPr/>
          <p:nvPr/>
        </p:nvSpPr>
        <p:spPr>
          <a:xfrm>
            <a:off x="4142036" y="7125295"/>
            <a:ext cx="1356420" cy="220935"/>
          </a:xfrm>
          <a:prstGeom prst="roundRect">
            <a:avLst>
              <a:gd name="adj" fmla="val 50000"/>
            </a:avLst>
          </a:prstGeom>
          <a:ln w="9525">
            <a:solidFill>
              <a:srgbClr val="462B76"/>
            </a:solidFill>
            <a:prstDash val="solid"/>
          </a:ln>
        </p:spPr>
        <p:txBody>
          <a:bodyPr/>
          <a:lstStyle/>
          <a:p>
            <a:endParaRPr lang="en-IT"/>
          </a:p>
        </p:txBody>
      </p:sp>
      <p:sp>
        <p:nvSpPr>
          <p:cNvPr id="66" name="Text 59"/>
          <p:cNvSpPr/>
          <p:nvPr/>
        </p:nvSpPr>
        <p:spPr>
          <a:xfrm>
            <a:off x="4237286" y="7163395"/>
            <a:ext cx="1242120" cy="18283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10000"/>
          </a:bodyPr>
          <a:lstStyle/>
          <a:p>
            <a:pPr marL="0" indent="0" algn="l">
              <a:lnSpc>
                <a:spcPct val="116923"/>
              </a:lnSpc>
              <a:buNone/>
            </a:pPr>
            <a:r>
              <a:rPr lang="en-US" sz="750" kern="0" spc="60" dirty="0">
                <a:solidFill>
                  <a:srgbClr val="B79AE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GOVERNANCE ZUR LAUFZEIT</a:t>
            </a:r>
            <a:endParaRPr lang="en-US" sz="750" dirty="0"/>
          </a:p>
        </p:txBody>
      </p:sp>
      <p:sp>
        <p:nvSpPr>
          <p:cNvPr id="67" name="Text 60"/>
          <p:cNvSpPr/>
          <p:nvPr/>
        </p:nvSpPr>
        <p:spPr>
          <a:xfrm>
            <a:off x="4142036" y="7403381"/>
            <a:ext cx="1319756" cy="2552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34118"/>
              </a:lnSpc>
              <a:buNone/>
            </a:pPr>
            <a:r>
              <a:rPr lang="en-US" sz="1125" b="1" kern="0" spc="-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Generative Shield</a:t>
            </a:r>
            <a:endParaRPr lang="en-US" sz="1125" dirty="0"/>
          </a:p>
        </p:txBody>
      </p:sp>
      <p:sp>
        <p:nvSpPr>
          <p:cNvPr id="68" name="Text 61"/>
          <p:cNvSpPr/>
          <p:nvPr/>
        </p:nvSpPr>
        <p:spPr>
          <a:xfrm>
            <a:off x="4142036" y="7744849"/>
            <a:ext cx="2886198" cy="14525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6923"/>
              </a:lnSpc>
              <a:buNone/>
            </a:pPr>
            <a:r>
              <a:rPr lang="en-US" sz="825" dirty="0">
                <a:solidFill>
                  <a:srgbClr val="E3DA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Generative Shield rundet das Bild ab. Die Lösung wird bereits in zwei Gartner-Research-Dokumenten zum Thema AI TRiSM genannt und bildet die Ebene für Governance und Risikominderung zur Laufzeit: Sie prüft Ein- und Ausgaben von Chats, Agenten und Workflows, wendet konfigurierbare Richtlinien und Betriebskontrollen an und unterstützt eine Einführung im Einklang mit europäischen </a:t>
            </a:r>
            <a:r>
              <a:rPr lang="en-US" sz="825" dirty="0" err="1">
                <a:solidFill>
                  <a:srgbClr val="E3DA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Anforderungen</a:t>
            </a:r>
            <a:r>
              <a:rPr lang="en-US" sz="825" dirty="0">
                <a:solidFill>
                  <a:srgbClr val="E3DA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uk-UA" sz="825" dirty="0">
              <a:solidFill>
                <a:srgbClr val="E3DAF7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>
              <a:lnSpc>
                <a:spcPct val="126923"/>
              </a:lnSpc>
            </a:pPr>
            <a:r>
              <a:rPr lang="en-US" sz="825" dirty="0">
                <a:solidFill>
                  <a:srgbClr val="E3DA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(z. B. DSGVO und die Grundsätze des AI Acts). Das senkt Risiken und schafft Vertrauen im produktiven Einsatz. </a:t>
            </a:r>
            <a:endParaRPr lang="en-US" sz="825" dirty="0"/>
          </a:p>
        </p:txBody>
      </p:sp>
      <p:sp>
        <p:nvSpPr>
          <p:cNvPr id="78" name="Shape 49">
            <a:extLst>
              <a:ext uri="{FF2B5EF4-FFF2-40B4-BE49-F238E27FC236}">
                <a16:creationId xmlns:a16="http://schemas.microsoft.com/office/drawing/2014/main" id="{19CD22D8-4D57-267F-B766-FAB883932B40}"/>
              </a:ext>
            </a:extLst>
          </p:cNvPr>
          <p:cNvSpPr/>
          <p:nvPr/>
        </p:nvSpPr>
        <p:spPr>
          <a:xfrm>
            <a:off x="381000" y="9920213"/>
            <a:ext cx="6797948" cy="9525"/>
          </a:xfrm>
          <a:prstGeom prst="rect">
            <a:avLst/>
          </a:prstGeom>
          <a:solidFill>
            <a:srgbClr val="DDD8EE"/>
          </a:solidFill>
          <a:ln/>
        </p:spPr>
        <p:txBody>
          <a:bodyPr/>
          <a:lstStyle/>
          <a:p>
            <a:endParaRPr lang="en-IT"/>
          </a:p>
        </p:txBody>
      </p:sp>
      <p:sp>
        <p:nvSpPr>
          <p:cNvPr id="79" name="Text 51">
            <a:extLst>
              <a:ext uri="{FF2B5EF4-FFF2-40B4-BE49-F238E27FC236}">
                <a16:creationId xmlns:a16="http://schemas.microsoft.com/office/drawing/2014/main" id="{0A6A06EC-5915-F542-7488-D6D9995BF0C3}"/>
              </a:ext>
            </a:extLst>
          </p:cNvPr>
          <p:cNvSpPr/>
          <p:nvPr/>
        </p:nvSpPr>
        <p:spPr>
          <a:xfrm>
            <a:off x="5328954" y="10047945"/>
            <a:ext cx="1859519" cy="17524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r">
              <a:lnSpc>
                <a:spcPct val="125217"/>
              </a:lnSpc>
              <a:buNone/>
            </a:pPr>
            <a:r>
              <a:rPr lang="en-US" sz="800" dirty="0">
                <a:solidFill>
                  <a:srgbClr val="8890AD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Galene.AI </a:t>
            </a:r>
            <a:r>
              <a:rPr lang="en-US" sz="800" dirty="0" err="1">
                <a:solidFill>
                  <a:srgbClr val="8890AD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S.r.l</a:t>
            </a:r>
            <a:r>
              <a:rPr lang="en-US" sz="800" dirty="0">
                <a:solidFill>
                  <a:srgbClr val="8890AD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.</a:t>
            </a:r>
          </a:p>
          <a:p>
            <a:pPr marL="0" indent="0" algn="r">
              <a:lnSpc>
                <a:spcPct val="125217"/>
              </a:lnSpc>
              <a:buNone/>
            </a:pPr>
            <a:r>
              <a:rPr lang="en-US" sz="800" dirty="0">
                <a:solidFill>
                  <a:srgbClr val="8890AD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 Via Palmanova, 67 — 20132 Milano (MI)</a:t>
            </a:r>
          </a:p>
          <a:p>
            <a:pPr algn="r">
              <a:lnSpc>
                <a:spcPct val="125217"/>
              </a:lnSpc>
            </a:pPr>
            <a:r>
              <a:rPr lang="en-US" sz="800" dirty="0" err="1">
                <a:solidFill>
                  <a:srgbClr val="8890AD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info@galene.ai</a:t>
            </a:r>
            <a:r>
              <a:rPr lang="en-US" sz="800" dirty="0">
                <a:solidFill>
                  <a:srgbClr val="8890AD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 · C.F. e P.IVA 14085770965</a:t>
            </a:r>
            <a:endParaRPr lang="en-US" sz="800" dirty="0"/>
          </a:p>
          <a:p>
            <a:pPr marL="0" indent="0" algn="r">
              <a:lnSpc>
                <a:spcPct val="125217"/>
              </a:lnSpc>
              <a:buNone/>
            </a:pPr>
            <a:endParaRPr lang="en-US" sz="800" dirty="0"/>
          </a:p>
        </p:txBody>
      </p:sp>
      <p:pic>
        <p:nvPicPr>
          <p:cNvPr id="80" name="Image 0" descr="preencoded.png">
            <a:extLst>
              <a:ext uri="{FF2B5EF4-FFF2-40B4-BE49-F238E27FC236}">
                <a16:creationId xmlns:a16="http://schemas.microsoft.com/office/drawing/2014/main" id="{4A4E7F67-C197-BD6E-9BB9-DF758B907BF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8209" y="10097679"/>
            <a:ext cx="1020611" cy="448071"/>
          </a:xfrm>
          <a:prstGeom prst="rect">
            <a:avLst/>
          </a:prstGeom>
        </p:spPr>
      </p:pic>
      <p:pic>
        <p:nvPicPr>
          <p:cNvPr id="81" name="Immagine 36">
            <a:extLst>
              <a:ext uri="{FF2B5EF4-FFF2-40B4-BE49-F238E27FC236}">
                <a16:creationId xmlns:a16="http://schemas.microsoft.com/office/drawing/2014/main" id="{9241B6E3-8647-8F9B-51C1-8BF346CDFED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46978" y="10097679"/>
            <a:ext cx="1448799" cy="420842"/>
          </a:xfrm>
          <a:prstGeom prst="rect">
            <a:avLst/>
          </a:prstGeom>
        </p:spPr>
      </p:pic>
      <p:pic>
        <p:nvPicPr>
          <p:cNvPr id="82" name="Image 2" descr="preencoded.png">
            <a:extLst>
              <a:ext uri="{FF2B5EF4-FFF2-40B4-BE49-F238E27FC236}">
                <a16:creationId xmlns:a16="http://schemas.microsoft.com/office/drawing/2014/main" id="{44E5C9AD-A736-4754-2CE4-D025F431BA9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15767" y="9991724"/>
            <a:ext cx="1571317" cy="638177"/>
          </a:xfrm>
          <a:prstGeom prst="rect">
            <a:avLst/>
          </a:prstGeom>
        </p:spPr>
      </p:pic>
      <p:sp>
        <p:nvSpPr>
          <p:cNvPr id="83" name="Rettangolo con angoli arrotondati 63">
            <a:extLst>
              <a:ext uri="{FF2B5EF4-FFF2-40B4-BE49-F238E27FC236}">
                <a16:creationId xmlns:a16="http://schemas.microsoft.com/office/drawing/2014/main" id="{5E52C75D-3A84-2D22-4B43-143D0A60B6D8}"/>
              </a:ext>
            </a:extLst>
          </p:cNvPr>
          <p:cNvSpPr/>
          <p:nvPr/>
        </p:nvSpPr>
        <p:spPr>
          <a:xfrm>
            <a:off x="6428159" y="7061954"/>
            <a:ext cx="600075" cy="572242"/>
          </a:xfrm>
          <a:prstGeom prst="roundRect">
            <a:avLst/>
          </a:prstGeom>
          <a:solidFill>
            <a:srgbClr val="FBF7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/>
            <a:endParaRPr lang="en-US">
              <a:solidFill>
                <a:prstClr val="white"/>
              </a:solidFill>
              <a:latin typeface="Apfel Grotezk" pitchFamily="2" charset="77"/>
            </a:endParaRPr>
          </a:p>
        </p:txBody>
      </p:sp>
      <p:pic>
        <p:nvPicPr>
          <p:cNvPr id="84" name="Picture 3" descr="shield.png">
            <a:extLst>
              <a:ext uri="{FF2B5EF4-FFF2-40B4-BE49-F238E27FC236}">
                <a16:creationId xmlns:a16="http://schemas.microsoft.com/office/drawing/2014/main" id="{662A4A92-89F5-D550-03BF-B125B5F0192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528717" y="7109018"/>
            <a:ext cx="402441" cy="473654"/>
          </a:xfrm>
          <a:prstGeom prst="rect">
            <a:avLst/>
          </a:prstGeom>
        </p:spPr>
      </p:pic>
      <p:sp>
        <p:nvSpPr>
          <p:cNvPr id="2" name="Shape 34">
            <a:extLst>
              <a:ext uri="{FF2B5EF4-FFF2-40B4-BE49-F238E27FC236}">
                <a16:creationId xmlns:a16="http://schemas.microsoft.com/office/drawing/2014/main" id="{F997D79F-DC72-FD34-D43F-02DFB1747D3A}"/>
              </a:ext>
            </a:extLst>
          </p:cNvPr>
          <p:cNvSpPr/>
          <p:nvPr/>
        </p:nvSpPr>
        <p:spPr>
          <a:xfrm>
            <a:off x="2142852" y="2307384"/>
            <a:ext cx="1648569" cy="9525"/>
          </a:xfrm>
          <a:prstGeom prst="rect">
            <a:avLst/>
          </a:prstGeom>
          <a:solidFill>
            <a:srgbClr val="DDD8EE"/>
          </a:solidFill>
          <a:ln/>
        </p:spPr>
        <p:txBody>
          <a:bodyPr/>
          <a:lstStyle/>
          <a:p>
            <a:endParaRPr lang="en-IT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4a48fee-03b2-47db-8d58-5bdc573b58dc" xsi:nil="true"/>
    <lcf76f155ced4ddcb4097134ff3c332f xmlns="8dbbb2a8-c1c6-4cb3-b500-9aacf3bf7a04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1CA1B6F3270014E982D99D63CBDDBBC" ma:contentTypeVersion="11" ma:contentTypeDescription="Create a new document." ma:contentTypeScope="" ma:versionID="4e53a151ac30a4bcf5b3cfca95570989">
  <xsd:schema xmlns:xsd="http://www.w3.org/2001/XMLSchema" xmlns:xs="http://www.w3.org/2001/XMLSchema" xmlns:p="http://schemas.microsoft.com/office/2006/metadata/properties" xmlns:ns2="8dbbb2a8-c1c6-4cb3-b500-9aacf3bf7a04" xmlns:ns3="e4a48fee-03b2-47db-8d58-5bdc573b58dc" targetNamespace="http://schemas.microsoft.com/office/2006/metadata/properties" ma:root="true" ma:fieldsID="8e56764b741c1445d1ae9b205127b506" ns2:_="" ns3:_="">
    <xsd:import namespace="8dbbb2a8-c1c6-4cb3-b500-9aacf3bf7a04"/>
    <xsd:import namespace="e4a48fee-03b2-47db-8d58-5bdc573b58d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bbb2a8-c1c6-4cb3-b500-9aacf3bf7a0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f7ed9e7c-cd09-42bf-a7c5-aeb828bb96f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a48fee-03b2-47db-8d58-5bdc573b58dc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00eefcb5-c3d0-46b8-b206-8556b6f7eeff}" ma:internalName="TaxCatchAll" ma:showField="CatchAllData" ma:web="e4a48fee-03b2-47db-8d58-5bdc573b58d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AA3BC86-A6DA-40B1-B597-A6F171333F0A}">
  <ds:schemaRefs>
    <ds:schemaRef ds:uri="http://schemas.microsoft.com/office/2006/documentManagement/types"/>
    <ds:schemaRef ds:uri="http://schemas.microsoft.com/office/infopath/2007/PartnerControls"/>
    <ds:schemaRef ds:uri="8dbbb2a8-c1c6-4cb3-b500-9aacf3bf7a04"/>
    <ds:schemaRef ds:uri="http://purl.org/dc/dcmitype/"/>
    <ds:schemaRef ds:uri="http://purl.org/dc/elements/1.1/"/>
    <ds:schemaRef ds:uri="http://www.w3.org/XML/1998/namespace"/>
    <ds:schemaRef ds:uri="http://schemas.microsoft.com/office/2006/metadata/properties"/>
    <ds:schemaRef ds:uri="http://schemas.openxmlformats.org/package/2006/metadata/core-properties"/>
    <ds:schemaRef ds:uri="e4a48fee-03b2-47db-8d58-5bdc573b58dc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236774A6-6981-437B-9D72-E41651D0C93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5160CDB-C6A1-4C6A-9FAB-76491D1CC3F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dbbb2a8-c1c6-4cb3-b500-9aacf3bf7a04"/>
    <ds:schemaRef ds:uri="e4a48fee-03b2-47db-8d58-5bdc573b58d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505</Words>
  <Application>Microsoft Macintosh PowerPoint</Application>
  <PresentationFormat>Custom</PresentationFormat>
  <Paragraphs>45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Apfel Grotezk</vt:lpstr>
      <vt:lpstr>Arial</vt:lpstr>
      <vt:lpstr>JetBrains Mono</vt:lpstr>
      <vt:lpstr>Office Theme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Solomiia Kunytska</cp:lastModifiedBy>
  <cp:revision>3</cp:revision>
  <dcterms:created xsi:type="dcterms:W3CDTF">2026-09-04T15:18:50Z</dcterms:created>
  <dcterms:modified xsi:type="dcterms:W3CDTF">2026-09-04T16:03:41Z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0x01010021CA1B6F3270014E982D99D63CBDDBBC</vt:lpwstr>
  </property>
  <property fmtid="{D5CDD505-2E9C-101B-9397-08002B2CF9AE}" pid="3" name="MediaServiceImageTags">
    <vt:lpwstr/>
  </property>
</Properties>
</file>